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0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265" r:id="rId16"/>
    <p:sldId id="28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0082B0"/>
    <a:srgbClr val="00CC99"/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5" autoAdjust="0"/>
    <p:restoredTop sz="94605" autoAdjust="0"/>
  </p:normalViewPr>
  <p:slideViewPr>
    <p:cSldViewPr>
      <p:cViewPr varScale="1">
        <p:scale>
          <a:sx n="102" d="100"/>
          <a:sy n="102" d="100"/>
        </p:scale>
        <p:origin x="-40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6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4/7/2015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4/7/2015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4/7/2015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4/7/2015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4/7/2015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4/7/2015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5D48070-6A81-47D0-9810-1540B9FEFF61}" type="datetime1">
              <a:rPr lang="en-US" smtClean="0"/>
              <a:pPr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810000"/>
            <a:ext cx="7543800" cy="1524000"/>
          </a:xfrm>
        </p:spPr>
        <p:txBody>
          <a:bodyPr anchor="ctr"/>
          <a:lstStyle/>
          <a:p>
            <a:r>
              <a:rPr lang="en-US" sz="7200" dirty="0" smtClean="0"/>
              <a:t>C# Event Processing Model</a:t>
            </a:r>
            <a:endParaRPr lang="en-US" sz="7200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7543800" y="63246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FEBEB0A-9E3D-4B14-9782-E2AE3DA60D9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582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Role Of Each Component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1"/>
                </a:solidFill>
                <a:cs typeface="Consolas" panose="020B0609020204030204" pitchFamily="49" charset="0"/>
              </a:rPr>
              <a:t>Publisher</a:t>
            </a:r>
            <a:endParaRPr lang="en-US" b="1" dirty="0">
              <a:solidFill>
                <a:schemeClr val="accent1"/>
              </a:solidFill>
              <a:cs typeface="Consolas" panose="020B0609020204030204" pitchFamily="49" charset="0"/>
            </a:endParaRPr>
          </a:p>
          <a:p>
            <a:pPr lvl="1"/>
            <a:r>
              <a:rPr lang="en-US" sz="2400" dirty="0">
                <a:cs typeface="Consolas" panose="020B0609020204030204" pitchFamily="49" charset="0"/>
              </a:rPr>
              <a:t>A publisher is any class that can fire an event and send event notifications to interested subscribers</a:t>
            </a:r>
          </a:p>
          <a:p>
            <a:pPr lvl="1"/>
            <a:r>
              <a:rPr lang="en-US" sz="2400" dirty="0">
                <a:cs typeface="Consolas" panose="020B0609020204030204" pitchFamily="49" charset="0"/>
              </a:rPr>
              <a:t>A publisher class contains the following critical elements:</a:t>
            </a:r>
          </a:p>
          <a:p>
            <a:pPr marL="320040" lvl="1" indent="0">
              <a:buNone/>
            </a:pPr>
            <a:r>
              <a:rPr lang="en-US" sz="2400" dirty="0">
                <a:solidFill>
                  <a:schemeClr val="accent1"/>
                </a:solidFill>
                <a:cs typeface="Consolas" panose="020B0609020204030204" pitchFamily="49" charset="0"/>
              </a:rPr>
              <a:t>An event field</a:t>
            </a:r>
          </a:p>
          <a:p>
            <a:pPr lvl="2"/>
            <a:r>
              <a:rPr lang="en-US" dirty="0">
                <a:cs typeface="Consolas" panose="020B0609020204030204" pitchFamily="49" charset="0"/>
              </a:rPr>
              <a:t>This is what subscribers subscribe to…</a:t>
            </a:r>
          </a:p>
          <a:p>
            <a:pPr marL="320040" lvl="1" indent="0">
              <a:buNone/>
            </a:pPr>
            <a:r>
              <a:rPr lang="en-US" sz="2400" dirty="0">
                <a:solidFill>
                  <a:schemeClr val="accent1"/>
                </a:solidFill>
                <a:cs typeface="Consolas" panose="020B0609020204030204" pitchFamily="49" charset="0"/>
              </a:rPr>
              <a:t>An event notification method</a:t>
            </a:r>
          </a:p>
          <a:p>
            <a:pPr lvl="2"/>
            <a:r>
              <a:rPr lang="en-US" dirty="0">
                <a:cs typeface="Consolas" panose="020B0609020204030204" pitchFamily="49" charset="0"/>
              </a:rPr>
              <a:t>This activates the subscriber notification process when the event occurs</a:t>
            </a:r>
          </a:p>
          <a:p>
            <a:pPr marL="320040" lvl="1" indent="0">
              <a:buNone/>
            </a:pPr>
            <a:r>
              <a:rPr lang="en-US" sz="2400" dirty="0">
                <a:solidFill>
                  <a:schemeClr val="accent1"/>
                </a:solidFill>
                <a:cs typeface="Consolas" panose="020B0609020204030204" pitchFamily="49" charset="0"/>
              </a:rPr>
              <a:t>And some means of generating the event or recognizing the event in question has occurred</a:t>
            </a:r>
          </a:p>
          <a:p>
            <a:pPr lvl="2"/>
            <a:r>
              <a:rPr lang="en-US" dirty="0">
                <a:cs typeface="Consolas" panose="020B0609020204030204" pitchFamily="49" charset="0"/>
              </a:rPr>
              <a:t>This usually happens in a method as well</a:t>
            </a:r>
          </a:p>
          <a:p>
            <a:pPr marL="0" indent="0">
              <a:buNone/>
            </a:pPr>
            <a:endParaRPr lang="en-US" dirty="0" smtClean="0"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 smtClean="0"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39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Role Of Each Component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1"/>
                </a:solidFill>
                <a:cs typeface="Consolas" panose="020B0609020204030204" pitchFamily="49" charset="0"/>
              </a:rPr>
              <a:t>Event</a:t>
            </a:r>
            <a:endParaRPr lang="en-US" b="1" dirty="0">
              <a:solidFill>
                <a:schemeClr val="accent1"/>
              </a:solidFill>
              <a:cs typeface="Consolas" panose="020B0609020204030204" pitchFamily="49" charset="0"/>
            </a:endParaRPr>
          </a:p>
          <a:p>
            <a:pPr lvl="1"/>
            <a:r>
              <a:rPr lang="en-US" sz="2400" dirty="0">
                <a:cs typeface="Consolas" panose="020B0609020204030204" pitchFamily="49" charset="0"/>
              </a:rPr>
              <a:t>An event is a field in a class</a:t>
            </a:r>
          </a:p>
          <a:p>
            <a:pPr lvl="1"/>
            <a:r>
              <a:rPr lang="en-US" sz="2400" dirty="0">
                <a:cs typeface="Consolas" panose="020B0609020204030204" pitchFamily="49" charset="0"/>
              </a:rPr>
              <a:t>Events are declared with the event keyword</a:t>
            </a:r>
          </a:p>
          <a:p>
            <a:pPr lvl="1"/>
            <a:r>
              <a:rPr lang="en-US" sz="2400" dirty="0">
                <a:cs typeface="Consolas" panose="020B0609020204030204" pitchFamily="49" charset="0"/>
              </a:rPr>
              <a:t>Events must be a delegate type</a:t>
            </a:r>
          </a:p>
          <a:p>
            <a:pPr lvl="2"/>
            <a:r>
              <a:rPr lang="en-US" dirty="0">
                <a:cs typeface="Consolas" panose="020B0609020204030204" pitchFamily="49" charset="0"/>
              </a:rPr>
              <a:t>Delegates, remember, are objects that contain a list of pointers to subscriber methods that delegate can process</a:t>
            </a:r>
          </a:p>
          <a:p>
            <a:pPr lvl="1"/>
            <a:r>
              <a:rPr lang="en-US" sz="2400" dirty="0">
                <a:cs typeface="Consolas" panose="020B0609020204030204" pitchFamily="49" charset="0"/>
              </a:rPr>
              <a:t>An event field will be null until the first subscriber subscribes to that event</a:t>
            </a:r>
          </a:p>
          <a:p>
            <a:pPr marL="0" indent="0">
              <a:buNone/>
            </a:pPr>
            <a:endParaRPr lang="en-US" dirty="0" smtClean="0"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 smtClean="0"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49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Role Of Each Component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1"/>
                </a:solidFill>
                <a:cs typeface="Consolas" panose="020B0609020204030204" pitchFamily="49" charset="0"/>
              </a:rPr>
              <a:t>Event Notification Method</a:t>
            </a:r>
            <a:endParaRPr lang="en-US" b="1" dirty="0">
              <a:solidFill>
                <a:schemeClr val="accent1"/>
              </a:solidFill>
              <a:cs typeface="Consolas" panose="020B0609020204030204" pitchFamily="49" charset="0"/>
            </a:endParaRPr>
          </a:p>
          <a:p>
            <a:pPr lvl="1"/>
            <a:r>
              <a:rPr lang="en-US" sz="2400" dirty="0">
                <a:cs typeface="Consolas" panose="020B0609020204030204" pitchFamily="49" charset="0"/>
              </a:rPr>
              <a:t>In addition to an event field a publisher will have a method whose job it is to start the subscriber notification process when the event in question occurs</a:t>
            </a:r>
          </a:p>
          <a:p>
            <a:pPr lvl="2"/>
            <a:r>
              <a:rPr lang="en-US" dirty="0">
                <a:cs typeface="Consolas" panose="020B0609020204030204" pitchFamily="49" charset="0"/>
              </a:rPr>
              <a:t>An event notification method is just a normal method</a:t>
            </a:r>
          </a:p>
          <a:p>
            <a:pPr lvl="2"/>
            <a:r>
              <a:rPr lang="en-US" dirty="0">
                <a:cs typeface="Consolas" panose="020B0609020204030204" pitchFamily="49" charset="0"/>
              </a:rPr>
              <a:t>It usually has a parameter of  </a:t>
            </a:r>
            <a:r>
              <a:rPr lang="en-US" dirty="0" err="1">
                <a:cs typeface="Consolas" panose="020B0609020204030204" pitchFamily="49" charset="0"/>
              </a:rPr>
              <a:t>EventArgs</a:t>
            </a:r>
            <a:r>
              <a:rPr lang="en-US" dirty="0">
                <a:cs typeface="Consolas" panose="020B0609020204030204" pitchFamily="49" charset="0"/>
              </a:rPr>
              <a:t> or a user-defined subtype of </a:t>
            </a:r>
            <a:r>
              <a:rPr lang="en-US" dirty="0" err="1">
                <a:cs typeface="Consolas" panose="020B0609020204030204" pitchFamily="49" charset="0"/>
              </a:rPr>
              <a:t>EventArgs</a:t>
            </a:r>
            <a:r>
              <a:rPr lang="en-US" dirty="0">
                <a:cs typeface="Consolas" panose="020B0609020204030204" pitchFamily="49" charset="0"/>
              </a:rPr>
              <a:t>.</a:t>
            </a:r>
          </a:p>
          <a:p>
            <a:pPr lvl="3"/>
            <a:r>
              <a:rPr lang="en-US" dirty="0">
                <a:cs typeface="Consolas" panose="020B0609020204030204" pitchFamily="49" charset="0"/>
              </a:rPr>
              <a:t>But it can have any number and type of parameters you require</a:t>
            </a:r>
            <a:endParaRPr lang="en-US" dirty="0" smtClean="0"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 smtClean="0"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04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Role Of Each Component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1"/>
                </a:solidFill>
                <a:cs typeface="Consolas" panose="020B0609020204030204" pitchFamily="49" charset="0"/>
              </a:rPr>
              <a:t>Subscriber</a:t>
            </a:r>
            <a:endParaRPr lang="en-US" b="1" dirty="0">
              <a:solidFill>
                <a:schemeClr val="accent1"/>
              </a:solidFill>
              <a:cs typeface="Consolas" panose="020B0609020204030204" pitchFamily="49" charset="0"/>
            </a:endParaRPr>
          </a:p>
          <a:p>
            <a:pPr lvl="1"/>
            <a:r>
              <a:rPr lang="en-US" sz="2400" dirty="0">
                <a:cs typeface="Consolas" panose="020B0609020204030204" pitchFamily="49" charset="0"/>
              </a:rPr>
              <a:t>A subscriber is a class that registers its interest in a publisher’s events</a:t>
            </a:r>
          </a:p>
          <a:p>
            <a:pPr lvl="1"/>
            <a:r>
              <a:rPr lang="en-US" sz="2400" dirty="0">
                <a:cs typeface="Consolas" panose="020B0609020204030204" pitchFamily="49" charset="0"/>
              </a:rPr>
              <a:t>A subscriber class contains one or more event handler methods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22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Role Of Each Component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1"/>
                </a:solidFill>
                <a:cs typeface="Consolas" panose="020B0609020204030204" pitchFamily="49" charset="0"/>
              </a:rPr>
              <a:t>Event Handler Method</a:t>
            </a:r>
            <a:endParaRPr lang="en-US" b="1" dirty="0">
              <a:solidFill>
                <a:schemeClr val="accent1"/>
              </a:solidFill>
              <a:cs typeface="Consolas" panose="020B0609020204030204" pitchFamily="49" charset="0"/>
            </a:endParaRPr>
          </a:p>
          <a:p>
            <a:pPr lvl="1"/>
            <a:r>
              <a:rPr lang="en-US" sz="2400" dirty="0">
                <a:cs typeface="Consolas" panose="020B0609020204030204" pitchFamily="49" charset="0"/>
              </a:rPr>
              <a:t>An event handler methods is an ordinary method that is registered with a publisher’s </a:t>
            </a:r>
            <a:r>
              <a:rPr lang="en-US" sz="2400" dirty="0" smtClean="0">
                <a:cs typeface="Consolas" panose="020B0609020204030204" pitchFamily="49" charset="0"/>
              </a:rPr>
              <a:t>event</a:t>
            </a:r>
            <a:endParaRPr lang="en-US" sz="2400" dirty="0">
              <a:cs typeface="Consolas" panose="020B0609020204030204" pitchFamily="49" charset="0"/>
            </a:endParaRPr>
          </a:p>
          <a:p>
            <a:pPr lvl="1"/>
            <a:r>
              <a:rPr lang="en-US" sz="2400" dirty="0">
                <a:cs typeface="Consolas" panose="020B0609020204030204" pitchFamily="49" charset="0"/>
              </a:rPr>
              <a:t>The event handler method’s signature must match the signature required by the publisher’s event </a:t>
            </a:r>
            <a:r>
              <a:rPr lang="en-US" sz="2400" dirty="0" smtClean="0">
                <a:cs typeface="Consolas" panose="020B0609020204030204" pitchFamily="49" charset="0"/>
              </a:rPr>
              <a:t>delegate</a:t>
            </a:r>
            <a:endParaRPr lang="en-US" sz="2400" dirty="0"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 smtClean="0"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18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67100" y="990601"/>
            <a:ext cx="2209800" cy="450892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  <a:sp3d extrusionH="508000">
              <a:bevelT w="190500" h="190500"/>
            </a:sp3d>
          </a:bodyPr>
          <a:lstStyle/>
          <a:p>
            <a:r>
              <a:rPr lang="en-US" sz="28700" dirty="0" smtClean="0">
                <a:gradFill flip="none" rotWithShape="1">
                  <a:gsLst>
                    <a:gs pos="0">
                      <a:srgbClr val="B40101"/>
                    </a:gs>
                    <a:gs pos="89000">
                      <a:schemeClr val="accent1">
                        <a:tint val="23500"/>
                        <a:satMod val="160000"/>
                        <a:lumMod val="50000"/>
                      </a:schemeClr>
                    </a:gs>
                  </a:gsLst>
                  <a:path path="circle">
                    <a:fillToRect l="100000" b="100000"/>
                  </a:path>
                  <a:tileRect t="-100000" r="-100000"/>
                </a:gradFill>
                <a:latin typeface="Arial Black" panose="020B0A04020102020204" pitchFamily="34" charset="0"/>
              </a:rPr>
              <a:t>?</a:t>
            </a:r>
            <a:endParaRPr lang="en-US" sz="28700" dirty="0">
              <a:gradFill flip="none" rotWithShape="1">
                <a:gsLst>
                  <a:gs pos="0">
                    <a:srgbClr val="B40101"/>
                  </a:gs>
                  <a:gs pos="89000">
                    <a:schemeClr val="accent1">
                      <a:tint val="23500"/>
                      <a:satMod val="160000"/>
                      <a:lumMod val="5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66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References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endParaRPr lang="en-US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08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C# Event Processing Macro View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>
                <a:cs typeface="Consolas" panose="020B0609020204030204" pitchFamily="49" charset="0"/>
              </a:rPr>
              <a:t>Generally speaking, two logical components are required to implement the event processing model:</a:t>
            </a:r>
          </a:p>
          <a:p>
            <a:pPr lvl="1"/>
            <a:r>
              <a:rPr lang="en-US" dirty="0">
                <a:cs typeface="Consolas" panose="020B0609020204030204" pitchFamily="49" charset="0"/>
              </a:rPr>
              <a:t>1) An event producer (or publisher)</a:t>
            </a:r>
          </a:p>
          <a:p>
            <a:pPr lvl="1"/>
            <a:r>
              <a:rPr lang="en-US" dirty="0">
                <a:cs typeface="Consolas" panose="020B0609020204030204" pitchFamily="49" charset="0"/>
              </a:rPr>
              <a:t>2) An event consumer (or subscriber)</a:t>
            </a:r>
          </a:p>
          <a:p>
            <a:r>
              <a:rPr lang="en-US" dirty="0">
                <a:cs typeface="Consolas" panose="020B0609020204030204" pitchFamily="49" charset="0"/>
              </a:rPr>
              <a:t>Each logical </a:t>
            </a:r>
            <a:r>
              <a:rPr lang="en-US" dirty="0" smtClean="0">
                <a:cs typeface="Consolas" panose="020B0609020204030204" pitchFamily="49" charset="0"/>
              </a:rPr>
              <a:t>component </a:t>
            </a:r>
            <a:r>
              <a:rPr lang="en-US" dirty="0">
                <a:cs typeface="Consolas" panose="020B0609020204030204" pitchFamily="49" charset="0"/>
              </a:rPr>
              <a:t>has assigned responsibilities</a:t>
            </a:r>
          </a:p>
          <a:p>
            <a:r>
              <a:rPr lang="en-US" dirty="0">
                <a:cs typeface="Consolas" panose="020B0609020204030204" pitchFamily="49" charset="0"/>
              </a:rPr>
              <a:t>Consider the following diagram</a:t>
            </a:r>
          </a:p>
          <a:p>
            <a:endParaRPr lang="en-US" dirty="0" smtClean="0"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 smtClean="0"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58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C# Event Processing Macro View</a:t>
            </a:r>
            <a:endParaRPr lang="en-US" sz="36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5882481" y="2513806"/>
            <a:ext cx="19812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entury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entury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entury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entury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entury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entury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entury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entury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entury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dirty="0">
                <a:solidFill>
                  <a:schemeClr val="bg2"/>
                </a:solidFill>
              </a:rPr>
              <a:t>Object B</a:t>
            </a:r>
          </a:p>
          <a:p>
            <a:pPr algn="ctr"/>
            <a:r>
              <a:rPr lang="en-US" altLang="en-US" sz="1400" dirty="0">
                <a:solidFill>
                  <a:schemeClr val="bg2"/>
                </a:solidFill>
              </a:rPr>
              <a:t>(Event Subscriber)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691481" y="2513806"/>
            <a:ext cx="19812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entury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entury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entury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entury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entury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entury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entury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entury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entury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dirty="0">
                <a:solidFill>
                  <a:schemeClr val="bg2"/>
                </a:solidFill>
              </a:rPr>
              <a:t>Object A</a:t>
            </a:r>
          </a:p>
          <a:p>
            <a:pPr algn="ctr"/>
            <a:r>
              <a:rPr lang="en-US" altLang="en-US" sz="1400" dirty="0">
                <a:solidFill>
                  <a:schemeClr val="bg2"/>
                </a:solidFill>
              </a:rPr>
              <a:t>(Event Publisher)</a:t>
            </a:r>
          </a:p>
        </p:txBody>
      </p: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1843881" y="3428206"/>
            <a:ext cx="1524000" cy="533400"/>
            <a:chOff x="1248" y="2400"/>
            <a:chExt cx="960" cy="336"/>
          </a:xfrm>
        </p:grpSpPr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1248" y="2400"/>
              <a:ext cx="960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0" name="Text Box 7"/>
            <p:cNvSpPr txBox="1">
              <a:spLocks noChangeArrowheads="1"/>
            </p:cNvSpPr>
            <p:nvPr/>
          </p:nvSpPr>
          <p:spPr bwMode="auto">
            <a:xfrm>
              <a:off x="1296" y="2400"/>
              <a:ext cx="909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en-US" sz="1400"/>
                <a:t>Subscriber List</a:t>
              </a:r>
            </a:p>
            <a:p>
              <a:pPr algn="ctr"/>
              <a:r>
                <a:rPr lang="en-US" altLang="en-US" sz="1400"/>
                <a:t>(Object B)</a:t>
              </a:r>
            </a:p>
          </p:txBody>
        </p: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5958681" y="3428206"/>
            <a:ext cx="1981200" cy="533400"/>
            <a:chOff x="3840" y="2400"/>
            <a:chExt cx="1248" cy="336"/>
          </a:xfrm>
        </p:grpSpPr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840" y="2400"/>
              <a:ext cx="1248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3888" y="2448"/>
              <a:ext cx="117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9pPr>
            </a:lstStyle>
            <a:p>
              <a:r>
                <a:rPr lang="en-US" altLang="en-US" sz="1400"/>
                <a:t>Event Handler Code</a:t>
              </a: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3382169" y="3296014"/>
            <a:ext cx="5122863" cy="2146976"/>
            <a:chOff x="2217" y="2316"/>
            <a:chExt cx="3227" cy="1352"/>
          </a:xfrm>
        </p:grpSpPr>
        <p:cxnSp>
          <p:nvCxnSpPr>
            <p:cNvPr id="23" name="AutoShape 10"/>
            <p:cNvCxnSpPr>
              <a:cxnSpLocks noChangeShapeType="1"/>
              <a:stCxn id="7" idx="3"/>
              <a:endCxn id="8" idx="5"/>
            </p:cNvCxnSpPr>
            <p:nvPr/>
          </p:nvCxnSpPr>
          <p:spPr bwMode="auto">
            <a:xfrm rot="5400000">
              <a:off x="3095" y="1438"/>
              <a:ext cx="1" cy="1758"/>
            </a:xfrm>
            <a:prstGeom prst="curvedConnector3">
              <a:avLst>
                <a:gd name="adj1" fmla="val 228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24" name="Group 23"/>
            <p:cNvGrpSpPr>
              <a:grpSpLocks/>
            </p:cNvGrpSpPr>
            <p:nvPr/>
          </p:nvGrpSpPr>
          <p:grpSpPr bwMode="auto">
            <a:xfrm>
              <a:off x="3072" y="2592"/>
              <a:ext cx="2372" cy="1076"/>
              <a:chOff x="3072" y="2592"/>
              <a:chExt cx="2372" cy="1076"/>
            </a:xfrm>
          </p:grpSpPr>
          <p:sp>
            <p:nvSpPr>
              <p:cNvPr id="25" name="Text Box 11"/>
              <p:cNvSpPr txBox="1">
                <a:spLocks noChangeArrowheads="1"/>
              </p:cNvSpPr>
              <p:nvPr/>
            </p:nvSpPr>
            <p:spPr bwMode="auto">
              <a:xfrm>
                <a:off x="3072" y="3264"/>
                <a:ext cx="2372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entury" pitchFamily="18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entury" pitchFamily="18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entury" pitchFamily="18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entury" pitchFamily="18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entury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entury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entury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entury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entury" pitchFamily="18" charset="0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en-US"/>
                  <a:t>Object B subscribes to event </a:t>
                </a:r>
              </a:p>
              <a:p>
                <a:pPr algn="ctr"/>
                <a:r>
                  <a:rPr lang="en-US" altLang="en-US"/>
                  <a:t>(or events) generated by Object A.</a:t>
                </a:r>
              </a:p>
            </p:txBody>
          </p:sp>
          <p:sp>
            <p:nvSpPr>
              <p:cNvPr id="26" name="Line 12"/>
              <p:cNvSpPr>
                <a:spLocks noChangeShapeType="1"/>
              </p:cNvSpPr>
              <p:nvPr/>
            </p:nvSpPr>
            <p:spPr bwMode="auto">
              <a:xfrm flipH="1" flipV="1">
                <a:off x="3216" y="2592"/>
                <a:ext cx="528" cy="6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entury" pitchFamily="18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entury" pitchFamily="18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entury" pitchFamily="18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entury" pitchFamily="18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entury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entury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entury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entury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entury" pitchFamily="18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</p:grpSp>
      </p:grp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472281" y="4037806"/>
            <a:ext cx="2667000" cy="1601788"/>
            <a:chOff x="384" y="2784"/>
            <a:chExt cx="1680" cy="1009"/>
          </a:xfrm>
        </p:grpSpPr>
        <p:sp>
          <p:nvSpPr>
            <p:cNvPr id="21" name="Text Box 13"/>
            <p:cNvSpPr txBox="1">
              <a:spLocks noChangeArrowheads="1"/>
            </p:cNvSpPr>
            <p:nvPr/>
          </p:nvSpPr>
          <p:spPr bwMode="auto">
            <a:xfrm>
              <a:off x="384" y="3216"/>
              <a:ext cx="1680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/>
                <a:t>Object A maintains a list of subscribers for each publishable event</a:t>
              </a:r>
            </a:p>
          </p:txBody>
        </p:sp>
        <p:sp>
          <p:nvSpPr>
            <p:cNvPr id="22" name="Line 14"/>
            <p:cNvSpPr>
              <a:spLocks noChangeShapeType="1"/>
            </p:cNvSpPr>
            <p:nvPr/>
          </p:nvSpPr>
          <p:spPr bwMode="auto">
            <a:xfrm flipV="1">
              <a:off x="624" y="2784"/>
              <a:ext cx="624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700881" y="1218909"/>
            <a:ext cx="5472113" cy="1430788"/>
            <a:chOff x="528" y="1008"/>
            <a:chExt cx="3447" cy="901"/>
          </a:xfrm>
        </p:grpSpPr>
        <p:cxnSp>
          <p:nvCxnSpPr>
            <p:cNvPr id="17" name="AutoShape 16"/>
            <p:cNvCxnSpPr>
              <a:cxnSpLocks noChangeShapeType="1"/>
              <a:stCxn id="8" idx="7"/>
              <a:endCxn id="7" idx="1"/>
            </p:cNvCxnSpPr>
            <p:nvPr/>
          </p:nvCxnSpPr>
          <p:spPr bwMode="auto">
            <a:xfrm rot="5400000" flipV="1">
              <a:off x="3095" y="1030"/>
              <a:ext cx="1" cy="1758"/>
            </a:xfrm>
            <a:prstGeom prst="curvedConnector3">
              <a:avLst>
                <a:gd name="adj1" fmla="val -228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8" name="Group 17"/>
            <p:cNvGrpSpPr>
              <a:grpSpLocks/>
            </p:cNvGrpSpPr>
            <p:nvPr/>
          </p:nvGrpSpPr>
          <p:grpSpPr bwMode="auto">
            <a:xfrm>
              <a:off x="528" y="1008"/>
              <a:ext cx="2256" cy="750"/>
              <a:chOff x="528" y="1008"/>
              <a:chExt cx="2256" cy="750"/>
            </a:xfrm>
          </p:grpSpPr>
          <p:sp>
            <p:nvSpPr>
              <p:cNvPr id="19" name="Text Box 15"/>
              <p:cNvSpPr txBox="1">
                <a:spLocks noChangeArrowheads="1"/>
              </p:cNvSpPr>
              <p:nvPr/>
            </p:nvSpPr>
            <p:spPr bwMode="auto">
              <a:xfrm>
                <a:off x="528" y="1008"/>
                <a:ext cx="1978" cy="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entury" pitchFamily="18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entury" pitchFamily="18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entury" pitchFamily="18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entury" pitchFamily="18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entury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entury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entury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entury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entury" pitchFamily="18" charset="0"/>
                    <a:ea typeface="+mn-ea"/>
                    <a:cs typeface="+mn-cs"/>
                  </a:defRPr>
                </a:lvl9pPr>
              </a:lstStyle>
              <a:p>
                <a:r>
                  <a:rPr lang="en-US" altLang="en-US"/>
                  <a:t>When an Event occurs notification is sent to all the subscribers on the list for that particular event…</a:t>
                </a:r>
              </a:p>
            </p:txBody>
          </p:sp>
          <p:sp>
            <p:nvSpPr>
              <p:cNvPr id="20" name="Line 17"/>
              <p:cNvSpPr>
                <a:spLocks noChangeShapeType="1"/>
              </p:cNvSpPr>
              <p:nvPr/>
            </p:nvSpPr>
            <p:spPr bwMode="auto">
              <a:xfrm>
                <a:off x="2352" y="1296"/>
                <a:ext cx="432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entury" pitchFamily="18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entury" pitchFamily="18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entury" pitchFamily="18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entury" pitchFamily="18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entury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entury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entury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entury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entury" pitchFamily="18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</p:grp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6034881" y="1294607"/>
            <a:ext cx="2636838" cy="1981201"/>
            <a:chOff x="3888" y="1056"/>
            <a:chExt cx="1661" cy="1248"/>
          </a:xfrm>
        </p:grpSpPr>
        <p:sp>
          <p:nvSpPr>
            <p:cNvPr id="15" name="Text Box 18"/>
            <p:cNvSpPr txBox="1">
              <a:spLocks noChangeArrowheads="1"/>
            </p:cNvSpPr>
            <p:nvPr/>
          </p:nvSpPr>
          <p:spPr bwMode="auto">
            <a:xfrm>
              <a:off x="3888" y="1056"/>
              <a:ext cx="1661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9pPr>
            </a:lstStyle>
            <a:p>
              <a:r>
                <a:rPr lang="en-US" altLang="en-US"/>
                <a:t>Object B processes the </a:t>
              </a:r>
            </a:p>
            <a:p>
              <a:r>
                <a:rPr lang="en-US" altLang="en-US"/>
                <a:t>event notification in its</a:t>
              </a:r>
            </a:p>
            <a:p>
              <a:r>
                <a:rPr lang="en-US" altLang="en-US"/>
                <a:t>event handler code</a:t>
              </a:r>
            </a:p>
          </p:txBody>
        </p:sp>
        <p:sp>
          <p:nvSpPr>
            <p:cNvPr id="16" name="Line 19"/>
            <p:cNvSpPr>
              <a:spLocks noChangeShapeType="1"/>
            </p:cNvSpPr>
            <p:nvPr/>
          </p:nvSpPr>
          <p:spPr bwMode="auto">
            <a:xfrm flipH="1">
              <a:off x="5088" y="1632"/>
              <a:ext cx="288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entury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6858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C# Event Processing Macro View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This diagram hides </a:t>
            </a:r>
            <a:r>
              <a:rPr lang="en-US" dirty="0">
                <a:cs typeface="Consolas" panose="020B0609020204030204" pitchFamily="49" charset="0"/>
              </a:rPr>
              <a:t>a lot of details</a:t>
            </a:r>
          </a:p>
          <a:p>
            <a:pPr lvl="1"/>
            <a:r>
              <a:rPr lang="en-US" dirty="0">
                <a:cs typeface="Consolas" panose="020B0609020204030204" pitchFamily="49" charset="0"/>
              </a:rPr>
              <a:t>How is the subscriber list maintained?</a:t>
            </a:r>
          </a:p>
          <a:p>
            <a:pPr lvl="1"/>
            <a:r>
              <a:rPr lang="en-US" dirty="0">
                <a:cs typeface="Consolas" panose="020B0609020204030204" pitchFamily="49" charset="0"/>
              </a:rPr>
              <a:t>How is the event generated?</a:t>
            </a:r>
          </a:p>
          <a:p>
            <a:pPr lvl="1"/>
            <a:r>
              <a:rPr lang="en-US" dirty="0">
                <a:cs typeface="Consolas" panose="020B0609020204030204" pitchFamily="49" charset="0"/>
              </a:rPr>
              <a:t>How is </a:t>
            </a:r>
            <a:r>
              <a:rPr lang="en-US" dirty="0" smtClean="0">
                <a:cs typeface="Consolas" panose="020B0609020204030204" pitchFamily="49" charset="0"/>
              </a:rPr>
              <a:t>the notification </a:t>
            </a:r>
            <a:r>
              <a:rPr lang="en-US" dirty="0">
                <a:cs typeface="Consolas" panose="020B0609020204030204" pitchFamily="49" charset="0"/>
              </a:rPr>
              <a:t>sent to each subscriber?</a:t>
            </a:r>
          </a:p>
          <a:p>
            <a:pPr lvl="1"/>
            <a:r>
              <a:rPr lang="en-US" dirty="0">
                <a:cs typeface="Consolas" panose="020B0609020204030204" pitchFamily="49" charset="0"/>
              </a:rPr>
              <a:t>What is an event – really?</a:t>
            </a:r>
          </a:p>
          <a:p>
            <a:pPr lvl="1"/>
            <a:r>
              <a:rPr lang="en-US" dirty="0">
                <a:cs typeface="Consolas" panose="020B0609020204030204" pitchFamily="49" charset="0"/>
              </a:rPr>
              <a:t>How can you add custom event processing to your </a:t>
            </a:r>
            <a:r>
              <a:rPr lang="en-US" dirty="0" smtClean="0">
                <a:cs typeface="Consolas" panose="020B0609020204030204" pitchFamily="49" charset="0"/>
              </a:rPr>
              <a:t>applications?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50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Required Components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>
                <a:cs typeface="Consolas" panose="020B0609020204030204" pitchFamily="49" charset="0"/>
              </a:rPr>
              <a:t>To implement custom event processing in your programs you need to understand how to create the following component types:</a:t>
            </a:r>
          </a:p>
          <a:p>
            <a:pPr lvl="1"/>
            <a:r>
              <a:rPr lang="en-US" dirty="0">
                <a:cs typeface="Consolas" panose="020B0609020204030204" pitchFamily="49" charset="0"/>
              </a:rPr>
              <a:t>Delegates</a:t>
            </a:r>
          </a:p>
          <a:p>
            <a:pPr lvl="1"/>
            <a:r>
              <a:rPr lang="en-US" dirty="0">
                <a:cs typeface="Consolas" panose="020B0609020204030204" pitchFamily="49" charset="0"/>
              </a:rPr>
              <a:t>Event Generating Objects (publishers)</a:t>
            </a:r>
          </a:p>
          <a:p>
            <a:pPr lvl="2"/>
            <a:r>
              <a:rPr lang="en-US" dirty="0">
                <a:cs typeface="Consolas" panose="020B0609020204030204" pitchFamily="49" charset="0"/>
              </a:rPr>
              <a:t>Events</a:t>
            </a:r>
          </a:p>
          <a:p>
            <a:pPr lvl="2"/>
            <a:r>
              <a:rPr lang="en-US" dirty="0">
                <a:cs typeface="Consolas" panose="020B0609020204030204" pitchFamily="49" charset="0"/>
              </a:rPr>
              <a:t>Event Notification Methods</a:t>
            </a:r>
          </a:p>
          <a:p>
            <a:pPr lvl="1"/>
            <a:r>
              <a:rPr lang="en-US" dirty="0">
                <a:cs typeface="Consolas" panose="020B0609020204030204" pitchFamily="49" charset="0"/>
              </a:rPr>
              <a:t>Event Handling Objects (subscribers)</a:t>
            </a:r>
          </a:p>
          <a:p>
            <a:pPr lvl="2"/>
            <a:r>
              <a:rPr lang="en-US" dirty="0">
                <a:cs typeface="Consolas" panose="020B0609020204030204" pitchFamily="49" charset="0"/>
              </a:rPr>
              <a:t>Event Handler Methods</a:t>
            </a:r>
          </a:p>
          <a:p>
            <a:pPr marL="0" indent="0">
              <a:buNone/>
            </a:pPr>
            <a:endParaRPr lang="en-US" dirty="0" smtClean="0"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 smtClean="0"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8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Required Components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>
                <a:cs typeface="Consolas" panose="020B0609020204030204" pitchFamily="49" charset="0"/>
              </a:rPr>
              <a:t>You will also need to know how to pass information related to the event between the event generating object and the subscriber object</a:t>
            </a:r>
          </a:p>
          <a:p>
            <a:pPr lvl="1"/>
            <a:r>
              <a:rPr lang="en-US" dirty="0">
                <a:cs typeface="Consolas" panose="020B0609020204030204" pitchFamily="49" charset="0"/>
              </a:rPr>
              <a:t>The </a:t>
            </a:r>
            <a:r>
              <a:rPr lang="en-US" dirty="0" err="1">
                <a:cs typeface="Consolas" panose="020B0609020204030204" pitchFamily="49" charset="0"/>
              </a:rPr>
              <a:t>EventArgs</a:t>
            </a:r>
            <a:r>
              <a:rPr lang="en-US" dirty="0">
                <a:cs typeface="Consolas" panose="020B0609020204030204" pitchFamily="49" charset="0"/>
              </a:rPr>
              <a:t> class can be used as-is or </a:t>
            </a:r>
            <a:r>
              <a:rPr lang="en-US" dirty="0" err="1">
                <a:cs typeface="Consolas" panose="020B0609020204030204" pitchFamily="49" charset="0"/>
              </a:rPr>
              <a:t>subclassed</a:t>
            </a:r>
            <a:endParaRPr lang="en-US" dirty="0">
              <a:cs typeface="Consolas" panose="020B0609020204030204" pitchFamily="49" charset="0"/>
            </a:endParaRPr>
          </a:p>
          <a:p>
            <a:pPr lvl="2"/>
            <a:r>
              <a:rPr lang="en-US" dirty="0">
                <a:cs typeface="Consolas" panose="020B0609020204030204" pitchFamily="49" charset="0"/>
              </a:rPr>
              <a:t>The </a:t>
            </a:r>
            <a:r>
              <a:rPr lang="en-US" dirty="0" err="1">
                <a:cs typeface="Consolas" panose="020B0609020204030204" pitchFamily="49" charset="0"/>
              </a:rPr>
              <a:t>EventArgs</a:t>
            </a:r>
            <a:r>
              <a:rPr lang="en-US" dirty="0">
                <a:cs typeface="Consolas" panose="020B0609020204030204" pitchFamily="49" charset="0"/>
              </a:rPr>
              <a:t> class captures generic information about an object and the event that </a:t>
            </a:r>
            <a:r>
              <a:rPr lang="en-US" dirty="0" smtClean="0">
                <a:cs typeface="Consolas" panose="020B0609020204030204" pitchFamily="49" charset="0"/>
              </a:rPr>
              <a:t>occurred</a:t>
            </a:r>
            <a:endParaRPr lang="en-US" dirty="0"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dirty="0" smtClean="0"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 smtClean="0"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08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Role Of Each Component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  <a:cs typeface="Consolas" panose="020B0609020204030204" pitchFamily="49" charset="0"/>
              </a:rPr>
              <a:t>Delegate</a:t>
            </a:r>
          </a:p>
          <a:p>
            <a:pPr lvl="1"/>
            <a:r>
              <a:rPr lang="en-US" dirty="0">
                <a:cs typeface="Consolas" panose="020B0609020204030204" pitchFamily="49" charset="0"/>
              </a:rPr>
              <a:t>Delegate types represent references to methods with a particular parameter list and return type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  <a:cs typeface="Consolas" panose="020B0609020204030204" pitchFamily="49" charset="0"/>
              </a:rPr>
              <a:t>Example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oid </a:t>
            </a:r>
            <a:r>
              <a:rPr lang="en-US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EventHandler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(Object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sender,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EventArgs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e) </a:t>
            </a:r>
          </a:p>
          <a:p>
            <a:r>
              <a:rPr lang="en-US" dirty="0">
                <a:cs typeface="Consolas" panose="020B0609020204030204" pitchFamily="49" charset="0"/>
              </a:rPr>
              <a:t>Represents a method that has two parameters, the first one being of type Object and the second being of type </a:t>
            </a:r>
            <a:r>
              <a:rPr lang="en-US" dirty="0" err="1">
                <a:cs typeface="Consolas" panose="020B0609020204030204" pitchFamily="49" charset="0"/>
              </a:rPr>
              <a:t>EventArgs</a:t>
            </a:r>
            <a:r>
              <a:rPr lang="en-US" dirty="0">
                <a:cs typeface="Consolas" panose="020B0609020204030204" pitchFamily="49" charset="0"/>
              </a:rPr>
              <a:t>. Its return type is </a:t>
            </a:r>
            <a:r>
              <a:rPr lang="en-US" dirty="0" smtClean="0">
                <a:cs typeface="Consolas" panose="020B0609020204030204" pitchFamily="49" charset="0"/>
              </a:rPr>
              <a:t>void</a:t>
            </a:r>
            <a:endParaRPr lang="en-US" dirty="0">
              <a:cs typeface="Consolas" panose="020B0609020204030204" pitchFamily="49" charset="0"/>
            </a:endParaRPr>
          </a:p>
          <a:p>
            <a:r>
              <a:rPr lang="en-US" dirty="0">
                <a:cs typeface="Consolas" panose="020B0609020204030204" pitchFamily="49" charset="0"/>
              </a:rPr>
              <a:t>Any method, so long as its signature matches that expected by the delegate, can be handled by the </a:t>
            </a:r>
            <a:r>
              <a:rPr lang="en-US" dirty="0" smtClean="0">
                <a:cs typeface="Consolas" panose="020B0609020204030204" pitchFamily="49" charset="0"/>
              </a:rPr>
              <a:t>delegate</a:t>
            </a:r>
            <a:endParaRPr lang="en-US" dirty="0"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dirty="0" smtClean="0"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 smtClean="0"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97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Role Of Each Component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  <a:cs typeface="Consolas" panose="020B0609020204030204" pitchFamily="49" charset="0"/>
              </a:rPr>
              <a:t>Delegate</a:t>
            </a:r>
          </a:p>
          <a:p>
            <a:pPr lvl="1"/>
            <a:r>
              <a:rPr lang="en-US" sz="2400" dirty="0">
                <a:cs typeface="Consolas" panose="020B0609020204030204" pitchFamily="49" charset="0"/>
              </a:rPr>
              <a:t>A delegate is a reference type object. </a:t>
            </a:r>
          </a:p>
          <a:p>
            <a:pPr lvl="1"/>
            <a:r>
              <a:rPr lang="en-US" sz="2400" dirty="0">
                <a:cs typeface="Consolas" panose="020B0609020204030204" pitchFamily="49" charset="0"/>
              </a:rPr>
              <a:t>A delegate extends either the </a:t>
            </a:r>
            <a:r>
              <a:rPr lang="en-US" sz="2400" dirty="0" err="1">
                <a:cs typeface="Consolas" panose="020B0609020204030204" pitchFamily="49" charset="0"/>
              </a:rPr>
              <a:t>System.Delegate</a:t>
            </a:r>
            <a:r>
              <a:rPr lang="en-US" sz="2400" dirty="0">
                <a:cs typeface="Consolas" panose="020B0609020204030204" pitchFamily="49" charset="0"/>
              </a:rPr>
              <a:t> or </a:t>
            </a:r>
            <a:r>
              <a:rPr lang="en-US" sz="2400" dirty="0" err="1">
                <a:cs typeface="Consolas" panose="020B0609020204030204" pitchFamily="49" charset="0"/>
              </a:rPr>
              <a:t>MulticastDelegate</a:t>
            </a:r>
            <a:r>
              <a:rPr lang="en-US" sz="2400" dirty="0">
                <a:cs typeface="Consolas" panose="020B0609020204030204" pitchFamily="49" charset="0"/>
              </a:rPr>
              <a:t> class</a:t>
            </a:r>
          </a:p>
          <a:p>
            <a:pPr lvl="2"/>
            <a:r>
              <a:rPr lang="en-US" dirty="0">
                <a:cs typeface="Consolas" panose="020B0609020204030204" pitchFamily="49" charset="0"/>
              </a:rPr>
              <a:t>Depends on whether one (Delegate) or more (</a:t>
            </a:r>
            <a:r>
              <a:rPr lang="en-US" dirty="0" err="1">
                <a:cs typeface="Consolas" panose="020B0609020204030204" pitchFamily="49" charset="0"/>
              </a:rPr>
              <a:t>MulticaseDelegate</a:t>
            </a:r>
            <a:r>
              <a:rPr lang="en-US" dirty="0">
                <a:cs typeface="Consolas" panose="020B0609020204030204" pitchFamily="49" charset="0"/>
              </a:rPr>
              <a:t>) subscribers are involved</a:t>
            </a:r>
          </a:p>
          <a:p>
            <a:pPr lvl="1"/>
            <a:r>
              <a:rPr lang="en-US" sz="2400" dirty="0">
                <a:cs typeface="Consolas" panose="020B0609020204030204" pitchFamily="49" charset="0"/>
              </a:rPr>
              <a:t>You do not extend Delegate or </a:t>
            </a:r>
            <a:r>
              <a:rPr lang="en-US" sz="2400" dirty="0" err="1">
                <a:cs typeface="Consolas" panose="020B0609020204030204" pitchFamily="49" charset="0"/>
              </a:rPr>
              <a:t>MulticastDelegate</a:t>
            </a:r>
            <a:endParaRPr lang="en-US" sz="2400" dirty="0">
              <a:cs typeface="Consolas" panose="020B0609020204030204" pitchFamily="49" charset="0"/>
            </a:endParaRPr>
          </a:p>
          <a:p>
            <a:pPr lvl="2"/>
            <a:r>
              <a:rPr lang="en-US" dirty="0">
                <a:cs typeface="Consolas" panose="020B0609020204030204" pitchFamily="49" charset="0"/>
              </a:rPr>
              <a:t>The C# compiler does it for you</a:t>
            </a:r>
          </a:p>
          <a:p>
            <a:pPr marL="0" indent="0">
              <a:buNone/>
            </a:pPr>
            <a:endParaRPr lang="en-US" dirty="0" smtClean="0"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 smtClean="0"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8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Role Of Each Component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  <a:cs typeface="Consolas" panose="020B0609020204030204" pitchFamily="49" charset="0"/>
              </a:rPr>
              <a:t>Delegate</a:t>
            </a:r>
          </a:p>
          <a:p>
            <a:pPr lvl="1"/>
            <a:r>
              <a:rPr lang="en-US" sz="2400" dirty="0">
                <a:cs typeface="Consolas" panose="020B0609020204030204" pitchFamily="49" charset="0"/>
              </a:rPr>
              <a:t>The delegate object contains the subscriber </a:t>
            </a:r>
            <a:r>
              <a:rPr lang="en-US" sz="2400" dirty="0" smtClean="0">
                <a:cs typeface="Consolas" panose="020B0609020204030204" pitchFamily="49" charset="0"/>
              </a:rPr>
              <a:t>list</a:t>
            </a:r>
            <a:endParaRPr lang="en-US" sz="2400" dirty="0">
              <a:cs typeface="Consolas" panose="020B0609020204030204" pitchFamily="49" charset="0"/>
            </a:endParaRPr>
          </a:p>
          <a:p>
            <a:pPr lvl="2"/>
            <a:r>
              <a:rPr lang="en-US" sz="2400" dirty="0">
                <a:cs typeface="Consolas" panose="020B0609020204030204" pitchFamily="49" charset="0"/>
              </a:rPr>
              <a:t>It is actually implemented as a linked list where each node of the list contains a pointer to a subscriber’s event handler method</a:t>
            </a:r>
          </a:p>
          <a:p>
            <a:pPr lvl="1"/>
            <a:r>
              <a:rPr lang="en-US" sz="2400" dirty="0">
                <a:cs typeface="Consolas" panose="020B0609020204030204" pitchFamily="49" charset="0"/>
              </a:rPr>
              <a:t>Delegates are types – like classes</a:t>
            </a:r>
          </a:p>
          <a:p>
            <a:pPr lvl="2"/>
            <a:r>
              <a:rPr lang="en-US" sz="2400" dirty="0">
                <a:cs typeface="Consolas" panose="020B0609020204030204" pitchFamily="49" charset="0"/>
              </a:rPr>
              <a:t>Except – you declare them with the delegate keyword and specify the types of methods they can reference</a:t>
            </a:r>
          </a:p>
          <a:p>
            <a:pPr marL="0" indent="0">
              <a:buNone/>
            </a:pPr>
            <a:endParaRPr lang="en-US" dirty="0" smtClean="0"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 smtClean="0"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64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857</TotalTime>
  <Words>755</Words>
  <Application>Microsoft Office PowerPoint</Application>
  <PresentationFormat>On-screen Show (4:3)</PresentationFormat>
  <Paragraphs>118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Newsprint</vt:lpstr>
      <vt:lpstr>C# Event Processing Model</vt:lpstr>
      <vt:lpstr>C# Event Processing Macro View</vt:lpstr>
      <vt:lpstr>C# Event Processing Macro View</vt:lpstr>
      <vt:lpstr>C# Event Processing Macro View</vt:lpstr>
      <vt:lpstr>Required Components</vt:lpstr>
      <vt:lpstr>Required Components</vt:lpstr>
      <vt:lpstr>Role Of Each Component</vt:lpstr>
      <vt:lpstr>Role Of Each Component</vt:lpstr>
      <vt:lpstr>Role Of Each Component</vt:lpstr>
      <vt:lpstr>Role Of Each Component</vt:lpstr>
      <vt:lpstr>Role Of Each Component</vt:lpstr>
      <vt:lpstr>Role Of Each Component</vt:lpstr>
      <vt:lpstr>Role Of Each Component</vt:lpstr>
      <vt:lpstr>Role Of Each Component</vt:lpstr>
      <vt:lpstr>PowerPoint Presentation</vt:lpstr>
      <vt:lpstr>References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Development Methodologies</dc:title>
  <dc:creator>Scott Mills</dc:creator>
  <cp:lastModifiedBy>Scott Mills</cp:lastModifiedBy>
  <cp:revision>100</cp:revision>
  <dcterms:created xsi:type="dcterms:W3CDTF">2014-08-25T00:37:45Z</dcterms:created>
  <dcterms:modified xsi:type="dcterms:W3CDTF">2015-04-07T20:29:55Z</dcterms:modified>
</cp:coreProperties>
</file>